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BE24-C67E-4215-95E4-C65B978A38A3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3CCA6-3091-4027-BED5-1994B8393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8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Talking Points</a:t>
            </a:r>
          </a:p>
          <a:p>
            <a:endParaRPr lang="en-US" dirty="0"/>
          </a:p>
          <a:p>
            <a:r>
              <a:rPr lang="en-US" dirty="0"/>
              <a:t>1) Increase sales - In addition to simply increasing sales/profits with incremental customers, gift cards help generate additional [non-gift card] revenue through overspend.</a:t>
            </a:r>
          </a:p>
          <a:p>
            <a:endParaRPr lang="en-US" dirty="0"/>
          </a:p>
          <a:p>
            <a:r>
              <a:rPr lang="en-US" dirty="0"/>
              <a:t>2) Become the “go-to” place for fuel supplier gift cards over our competitors.</a:t>
            </a:r>
          </a:p>
          <a:p>
            <a:endParaRPr lang="en-US" dirty="0"/>
          </a:p>
          <a:p>
            <a:pPr defTabSz="447919">
              <a:defRPr/>
            </a:pPr>
            <a:r>
              <a:rPr lang="en-US" dirty="0"/>
              <a:t>3) Help Drive New Sales – Reach new customers for your stations.</a:t>
            </a:r>
          </a:p>
          <a:p>
            <a:endParaRPr lang="en-US" dirty="0"/>
          </a:p>
          <a:p>
            <a:pPr defTabSz="447919">
              <a:defRPr/>
            </a:pPr>
            <a:r>
              <a:rPr lang="en-US" dirty="0"/>
              <a:t>4) Brand Loyalty from Existing Customers – Gift cards are reloadable which helps promote customer loyalty.</a:t>
            </a:r>
          </a:p>
          <a:p>
            <a:pPr defTabSz="447919">
              <a:defRPr/>
            </a:pPr>
            <a:endParaRPr lang="en-US" dirty="0"/>
          </a:p>
          <a:p>
            <a:pPr defTabSz="447919">
              <a:defRPr/>
            </a:pPr>
            <a:r>
              <a:rPr lang="en-US" dirty="0"/>
              <a:t>5)</a:t>
            </a:r>
            <a:r>
              <a:rPr lang="en-US" baseline="0" dirty="0"/>
              <a:t> </a:t>
            </a:r>
            <a:r>
              <a:rPr lang="en-US" dirty="0"/>
              <a:t>Prevent a Potential Shift in Brand Loyalty to our Competitors – If customers get a gift card for one of our competitors, there is a chance they will shift loyalty from Chevron and Texaco to a competitor.</a:t>
            </a:r>
          </a:p>
          <a:p>
            <a:pPr defTabSz="447919">
              <a:defRPr/>
            </a:pPr>
            <a:endParaRPr lang="en-US" dirty="0"/>
          </a:p>
          <a:p>
            <a:pPr defTabSz="447919">
              <a:defRPr/>
            </a:pPr>
            <a:r>
              <a:rPr lang="en-US" dirty="0"/>
              <a:t>6) Gift Cards are Popular - Gift cards have been the #1 requested gift for the past nine straight years.</a:t>
            </a:r>
          </a:p>
          <a:p>
            <a:pPr defTabSz="447919">
              <a:defRPr/>
            </a:pPr>
            <a:endParaRPr lang="en-US" dirty="0"/>
          </a:p>
          <a:p>
            <a:pPr defTabSz="447919">
              <a:defRPr/>
            </a:pPr>
            <a:r>
              <a:rPr lang="en-US" dirty="0"/>
              <a:t>7) Keep our Customers Loyal - If a gift card is not available at a station, people will likely go to one of our competitors and purchase one of their gift cards. </a:t>
            </a:r>
          </a:p>
          <a:p>
            <a:pPr defTabSz="447919">
              <a:defRPr/>
            </a:pPr>
            <a:endParaRPr lang="en-US" dirty="0"/>
          </a:p>
          <a:p>
            <a:pPr defTabSz="447919"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0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llmarkHE_R_vert_rgb_re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140" y="832555"/>
            <a:ext cx="1627720" cy="147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2286141"/>
            <a:ext cx="7315200" cy="1624362"/>
          </a:xfrm>
        </p:spPr>
        <p:txBody>
          <a:bodyPr lIns="0" rIns="0" anchor="t">
            <a:noAutofit/>
          </a:bodyPr>
          <a:lstStyle>
            <a:lvl1pPr>
              <a:lnSpc>
                <a:spcPct val="90000"/>
              </a:lnSpc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14400" y="3941496"/>
            <a:ext cx="7315200" cy="1636581"/>
          </a:xfrm>
        </p:spPr>
        <p:txBody>
          <a:bodyPr lIns="0" rIns="0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Presenter, title, date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1480" y="6619857"/>
            <a:ext cx="131316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457200"/>
            <a:r>
              <a:rPr lang="en-US" sz="800" dirty="0">
                <a:solidFill>
                  <a:srgbClr val="FFFFFF"/>
                </a:solidFill>
              </a:rPr>
              <a:t>© 2016 Chevron Corporation</a:t>
            </a:r>
          </a:p>
        </p:txBody>
      </p:sp>
    </p:spTree>
    <p:extLst>
      <p:ext uri="{BB962C8B-B14F-4D97-AF65-F5344CB8AC3E}">
        <p14:creationId xmlns:p14="http://schemas.microsoft.com/office/powerpoint/2010/main" val="299032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140" y="832555"/>
            <a:ext cx="1627719" cy="147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2286141"/>
            <a:ext cx="7315200" cy="1624362"/>
          </a:xfrm>
        </p:spPr>
        <p:txBody>
          <a:bodyPr lIns="0" rIns="0" anchor="t">
            <a:noAutofit/>
          </a:bodyPr>
          <a:lstStyle>
            <a:lvl1pPr>
              <a:lnSpc>
                <a:spcPct val="90000"/>
              </a:lnSpc>
              <a:defRPr sz="44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14400" y="3941496"/>
            <a:ext cx="7315200" cy="1636581"/>
          </a:xfrm>
        </p:spPr>
        <p:txBody>
          <a:bodyPr lIns="0" rIns="0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Presenter, title, 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1480" y="6619857"/>
            <a:ext cx="131316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</a:rPr>
              <a:t>© 2016 Chevron Corporation</a:t>
            </a:r>
          </a:p>
        </p:txBody>
      </p:sp>
    </p:spTree>
    <p:extLst>
      <p:ext uri="{BB962C8B-B14F-4D97-AF65-F5344CB8AC3E}">
        <p14:creationId xmlns:p14="http://schemas.microsoft.com/office/powerpoint/2010/main" val="237314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ef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fining_displayicon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3"/>
          <a:stretch/>
        </p:blipFill>
        <p:spPr>
          <a:xfrm>
            <a:off x="3873505" y="2021417"/>
            <a:ext cx="5270496" cy="4836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140" y="832555"/>
            <a:ext cx="1627719" cy="147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" y="2241811"/>
            <a:ext cx="4572000" cy="1470025"/>
          </a:xfrm>
        </p:spPr>
        <p:txBody>
          <a:bodyPr lIns="182880" rIns="182880">
            <a:noAutofit/>
          </a:bodyPr>
          <a:lstStyle>
            <a:lvl1pPr>
              <a:lnSpc>
                <a:spcPct val="90000"/>
              </a:lnSpc>
              <a:defRPr sz="4400" b="1"/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" y="3690974"/>
            <a:ext cx="4572000" cy="963828"/>
          </a:xfrm>
        </p:spPr>
        <p:txBody>
          <a:bodyPr lIns="182880" rIns="182880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baseline="0">
                <a:solidFill>
                  <a:srgbClr val="009D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Presenter, title, date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1480" y="6619857"/>
            <a:ext cx="131316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</a:rPr>
              <a:t>© 2016 Chevron Corporation</a:t>
            </a:r>
          </a:p>
        </p:txBody>
      </p:sp>
    </p:spTree>
    <p:extLst>
      <p:ext uri="{BB962C8B-B14F-4D97-AF65-F5344CB8AC3E}">
        <p14:creationId xmlns:p14="http://schemas.microsoft.com/office/powerpoint/2010/main" val="171718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42900" indent="-171450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3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924632" y="6619857"/>
            <a:ext cx="808206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457200"/>
            <a:fld id="{9A822660-8374-4340-934D-8C9E1AF0D0EE}" type="slidenum">
              <a:rPr lang="en-US" sz="800">
                <a:solidFill>
                  <a:prstClr val="black"/>
                </a:solidFill>
              </a:rPr>
              <a:pPr algn="r" defTabSz="457200"/>
              <a:t>‹#›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40270"/>
            <a:ext cx="8320628" cy="858108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332469"/>
            <a:ext cx="8320628" cy="49145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" y="6619857"/>
            <a:ext cx="131316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</a:rPr>
              <a:t>© 2016 Chevron Corporation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079" y="6291871"/>
            <a:ext cx="501843" cy="53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8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457200" rtl="0" eaLnBrk="1" latinLnBrk="0" hangingPunct="1">
        <a:spcBef>
          <a:spcPts val="5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1450" algn="l" defTabSz="457200" rtl="0" eaLnBrk="1" latinLnBrk="0" hangingPunct="1"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71450" algn="l" defTabSz="457200" rtl="0" eaLnBrk="1" latinLnBrk="0" hangingPunct="1">
        <a:spcBef>
          <a:spcPts val="500"/>
        </a:spcBef>
        <a:buSzPct val="100000"/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defTabSz="457200" rtl="0" eaLnBrk="1" latinLnBrk="0" hangingPunct="1"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kathy.rantz@chevron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28600"/>
            <a:ext cx="8905874" cy="858108"/>
          </a:xfrm>
        </p:spPr>
        <p:txBody>
          <a:bodyPr/>
          <a:lstStyle/>
          <a:p>
            <a:r>
              <a:rPr lang="en-US" dirty="0"/>
              <a:t>marketers - promote gift card sales to your retailers!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1150"/>
            <a:ext cx="18859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1600200"/>
            <a:ext cx="18224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609725"/>
            <a:ext cx="1638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6725" y="2921557"/>
            <a:ext cx="39497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400" u="sng" dirty="0">
                <a:solidFill>
                  <a:prstClr val="black"/>
                </a:solidFill>
              </a:rPr>
              <a:t>What’s in it for your Retailers?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Increase in Incremental Gallons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Increases Marketplace Share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Helps Drive New Sales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Brand Loyalty from Existing Customers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.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Prevent a Shift in Brand Loyalty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Gift Cards have been the #1 Most Popular Gift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   for the past 10 years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No Transaction Fees on Gift Cards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• Sales can be Limited to Cash &amp; Debit Purchases    Only to Avoid Credit Card Transaction Fees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defTabSz="457200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637" y="2975372"/>
            <a:ext cx="48307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400" u="sng" dirty="0">
                <a:solidFill>
                  <a:prstClr val="black"/>
                </a:solidFill>
              </a:rPr>
              <a:t>Getting Started is Easy &amp; Free!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Retailers Can Order the Following at No Cost to Them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Starter Kits Including: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Gift Card POP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Gift Card Plastic Displays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Gift Card Procedure Guide 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Gift Cards &amp; Envelopes in Bulk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2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All of the Above Can be Shipped to the Marketer for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</a:rPr>
              <a:t>       Distribution or Straight to the Retailers </a:t>
            </a:r>
          </a:p>
          <a:p>
            <a:pPr defTabSz="457200"/>
            <a:endParaRPr lang="en-US" sz="12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To Order, Contact our Gift Card Coordinator, Kathy Rantz: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925-842-9519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kathy.rantz@chevron.com</a:t>
            </a:r>
          </a:p>
          <a:p>
            <a:pPr defTabSz="457200"/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pPr defTabSz="457200"/>
            <a:endParaRPr lang="en-US" sz="1400" dirty="0">
              <a:solidFill>
                <a:prstClr val="black"/>
              </a:solidFill>
            </a:endParaRPr>
          </a:p>
          <a:p>
            <a:pPr defTabSz="457200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725" y="837624"/>
            <a:ext cx="831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prstClr val="black"/>
                </a:solidFill>
              </a:rPr>
              <a:t>2016 Opportunity: Sales East – 77% of Stations didn’t Sell our Gift Card</a:t>
            </a:r>
          </a:p>
          <a:p>
            <a:pPr algn="ctr" defTabSz="457200"/>
            <a:r>
              <a:rPr lang="en-US" dirty="0">
                <a:solidFill>
                  <a:prstClr val="black"/>
                </a:solidFill>
              </a:rPr>
              <a:t>2017 Opportunity:  Sales East  YTD 86% of Stations haven’t Sold our Gift Card  </a:t>
            </a:r>
          </a:p>
        </p:txBody>
      </p:sp>
    </p:spTree>
    <p:extLst>
      <p:ext uri="{BB962C8B-B14F-4D97-AF65-F5344CB8AC3E}">
        <p14:creationId xmlns:p14="http://schemas.microsoft.com/office/powerpoint/2010/main" val="331231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 2017 – call to action for marketers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371600"/>
            <a:ext cx="8008208" cy="490400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What’s New in 2017?</a:t>
            </a:r>
          </a:p>
          <a:p>
            <a:r>
              <a:rPr lang="en-US" sz="1400" dirty="0"/>
              <a:t>New Refreshed Gift Card POP (coming in Q3)</a:t>
            </a:r>
          </a:p>
          <a:p>
            <a:r>
              <a:rPr lang="en-US" sz="1400" dirty="0"/>
              <a:t>Refreshed Gift Cards</a:t>
            </a:r>
          </a:p>
          <a:p>
            <a:pPr lvl="2"/>
            <a:r>
              <a:rPr lang="en-US" sz="1400" dirty="0"/>
              <a:t>New Chevron Gift Card Design</a:t>
            </a:r>
          </a:p>
          <a:p>
            <a:pPr lvl="2"/>
            <a:r>
              <a:rPr lang="en-US" sz="1400" dirty="0"/>
              <a:t>New Texaco Gift Card Design</a:t>
            </a:r>
          </a:p>
          <a:p>
            <a:pPr lvl="2"/>
            <a:r>
              <a:rPr lang="en-US" sz="1400" dirty="0"/>
              <a:t>Rolling Out a New Dual-Branded Gift Card for Texaco Stations</a:t>
            </a:r>
          </a:p>
          <a:p>
            <a:r>
              <a:rPr lang="en-US" sz="1400" dirty="0"/>
              <a:t>Auto-Shipments of Starter Kits &amp; Gift Cards with Envelopes to all new Stations</a:t>
            </a:r>
          </a:p>
          <a:p>
            <a:r>
              <a:rPr lang="en-US" sz="1400" dirty="0"/>
              <a:t>Marketers can have their network Auto-Shipped in Bulk for Marketer Distribution</a:t>
            </a:r>
          </a:p>
          <a:p>
            <a:pPr marL="342900" lvl="2" indent="0">
              <a:buNone/>
            </a:pPr>
            <a:endParaRPr lang="en-US" sz="1400" dirty="0"/>
          </a:p>
          <a:p>
            <a:pPr marL="171450" lvl="1" indent="0">
              <a:buNone/>
            </a:pPr>
            <a:r>
              <a:rPr lang="en-US" b="1" u="sng" dirty="0"/>
              <a:t>Call to Action for Marketers</a:t>
            </a:r>
          </a:p>
          <a:p>
            <a:pPr marL="171450" lvl="1" indent="0">
              <a:buNone/>
            </a:pPr>
            <a:r>
              <a:rPr lang="en-US" b="1" dirty="0"/>
              <a:t>Marketers:</a:t>
            </a:r>
          </a:p>
          <a:p>
            <a:pPr lvl="1"/>
            <a:r>
              <a:rPr lang="en-US" sz="1400" dirty="0"/>
              <a:t>Follow the Instructions on how to Place Bulk Orders for Gift Cards &amp; Starter Kits on Slide #1</a:t>
            </a:r>
          </a:p>
          <a:p>
            <a:pPr lvl="1"/>
            <a:r>
              <a:rPr lang="en-US" sz="1400" dirty="0"/>
              <a:t>Encourage your Retailers to Promote Gift Card Sales at their Stations &amp; Ensure Gift Card Displays with Gift Cards &amp; Envelopes are Placed near the Cash Register </a:t>
            </a:r>
          </a:p>
          <a:p>
            <a:pPr lvl="1"/>
            <a:r>
              <a:rPr lang="en-US" sz="1400" dirty="0"/>
              <a:t>For Questions, Contact Kathy Rantz at 925-842-9519 or </a:t>
            </a:r>
            <a:r>
              <a:rPr lang="en-US" sz="1400" dirty="0">
                <a:hlinkClick r:id="rId2"/>
              </a:rPr>
              <a:t>kathy.rantz@chevron.com</a:t>
            </a:r>
            <a:endParaRPr lang="en-US" sz="1400" dirty="0"/>
          </a:p>
          <a:p>
            <a:pPr lvl="1"/>
            <a:r>
              <a:rPr lang="en-US" sz="1400" dirty="0"/>
              <a:t>Cost is Free!!!</a:t>
            </a:r>
            <a:endParaRPr lang="en-US" dirty="0"/>
          </a:p>
          <a:p>
            <a:pPr marL="171450" lvl="1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1181100"/>
            <a:ext cx="17621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85654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_PPT_Standard">
  <a:themeElements>
    <a:clrScheme name="chevron">
      <a:dk1>
        <a:sysClr val="windowText" lastClr="000000"/>
      </a:dk1>
      <a:lt1>
        <a:sysClr val="window" lastClr="FFFFFF"/>
      </a:lt1>
      <a:dk2>
        <a:srgbClr val="0B2D71"/>
      </a:dk2>
      <a:lt2>
        <a:srgbClr val="009DD9"/>
      </a:lt2>
      <a:accent1>
        <a:srgbClr val="0066B2"/>
      </a:accent1>
      <a:accent2>
        <a:srgbClr val="00708C"/>
      </a:accent2>
      <a:accent3>
        <a:srgbClr val="769231"/>
      </a:accent3>
      <a:accent4>
        <a:srgbClr val="97002E"/>
      </a:accent4>
      <a:accent5>
        <a:srgbClr val="E5601F"/>
      </a:accent5>
      <a:accent6>
        <a:srgbClr val="751269"/>
      </a:accent6>
      <a:hlink>
        <a:srgbClr val="009DD9"/>
      </a:hlink>
      <a:folHlink>
        <a:srgbClr val="0B2D7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evron_PPT_Standard" id="{F5AF1C88-D356-944A-901D-C3EE1C3CB669}" vid="{02262430-1950-4C42-9482-D72AC495BF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520</Words>
  <Application>Microsoft Office PowerPoint</Application>
  <PresentationFormat>On-screen Show (4:3)</PresentationFormat>
  <Paragraphs>71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Corporate_PPT_Standard</vt:lpstr>
      <vt:lpstr>marketers - promote gift card sales to your retailers!</vt:lpstr>
      <vt:lpstr>new in 2017 – call to action for marketers </vt:lpstr>
    </vt:vector>
  </TitlesOfParts>
  <Company>Chevron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marketers - promote gift card sales to your retailers!</dc:title>
  <dc:creator>Jim Mills</dc:creator>
  <cp:lastModifiedBy>Chianna Zucchero</cp:lastModifiedBy>
  <cp:revision>1</cp:revision>
  <dcterms:created xsi:type="dcterms:W3CDTF">2017-03-31T12:13:32Z</dcterms:created>
  <dcterms:modified xsi:type="dcterms:W3CDTF">2017-04-05T17:32:03Z</dcterms:modified>
</cp:coreProperties>
</file>